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75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11560" y="1253006"/>
            <a:ext cx="777686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Уроки родного (русского) языка как резервный путь подготовки к ЕГЭ.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486067" y="4797152"/>
            <a:ext cx="63367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Таранушенко Наталья Алексеевна</a:t>
            </a:r>
          </a:p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читель русского языка и литературы 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«Средняя общеобразовательная школа №1»</a:t>
            </a:r>
          </a:p>
          <a:p>
            <a:pPr algn="ctr"/>
            <a:r>
              <a:rPr lang="ru-RU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г.Протвино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Московской области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3708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908720"/>
            <a:ext cx="835292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Когда с устойчивыми сочетаниями  работать начинаем уверенно, в упражнения с починкой фразеологизмов добавляем поиск лишних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слов (плеоназмов):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холодный снег, чернеющая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тьма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146" name="Picture 2" descr="https://ds05.infourok.ru/uploads/ex/067e/00013efd-16790a82/img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140968"/>
            <a:ext cx="6961956" cy="3362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5619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340768"/>
            <a:ext cx="345638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	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</a:t>
            </a:r>
            <a:endParaRPr lang="ru-RU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Найди нарушенные лексические нормы в предложениях» </a:t>
            </a:r>
            <a:endParaRPr lang="ru-RU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Поспешные выводы много раз загоняли  его впросак.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Стрелок  тщательно целился,  но  всё  же  промахнулся мимо.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Я написал свою автобиографию.</a:t>
            </a:r>
          </a:p>
        </p:txBody>
      </p:sp>
      <p:pic>
        <p:nvPicPr>
          <p:cNvPr id="7170" name="Picture 2" descr="https://images.wbstatic.net/big/new/19720000/19724849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051287"/>
            <a:ext cx="4104456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423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692696"/>
            <a:ext cx="734481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лексике примыкает и работа с изобразительными средствами языка. </a:t>
            </a:r>
          </a:p>
        </p:txBody>
      </p:sp>
      <p:pic>
        <p:nvPicPr>
          <p:cNvPr id="8194" name="Picture 2" descr="http://images.myshared.ru/31/1311892/slide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710" y="2564837"/>
            <a:ext cx="6696744" cy="5022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895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692696"/>
            <a:ext cx="835292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отработки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тропов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часто использую различные виды терминологического диктанта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учитель  читает определения,  ученики  записывают названия изобразительно-выразительных средств. Например: обратный порядок слов (инверсия), переносное значение слова (метафора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ctr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Второй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учитель читает примеры, ученики записывают названия изобразительно-выразительных средств. Например: «в сто сорок солнц закат пылал» (гипербола), «Вечор, ты помнишь, вьюга злилась» (олицетворение).</a:t>
            </a:r>
          </a:p>
        </p:txBody>
      </p:sp>
    </p:spTree>
    <p:extLst>
      <p:ext uri="{BB962C8B-B14F-4D97-AF65-F5344CB8AC3E}">
        <p14:creationId xmlns:p14="http://schemas.microsoft.com/office/powerpoint/2010/main" val="30971565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1525081"/>
            <a:ext cx="68228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Третий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соотнесение термина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примером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2768967"/>
              </p:ext>
            </p:extLst>
          </p:nvPr>
        </p:nvGraphicFramePr>
        <p:xfrm>
          <a:off x="539552" y="2708920"/>
          <a:ext cx="7704856" cy="2837944"/>
        </p:xfrm>
        <a:graphic>
          <a:graphicData uri="http://schemas.openxmlformats.org/drawingml/2006/table">
            <a:tbl>
              <a:tblPr firstRow="1" firstCol="1" bandRow="1"/>
              <a:tblGrid>
                <a:gridCol w="5112568"/>
                <a:gridCol w="2592288"/>
              </a:tblGrid>
              <a:tr h="39151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Ты богат, я очень беден. Ты прозаик,  я поэт.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сравнение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302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Старший сын не знает равных: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Ноги – бревна, грудь – гора.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антитеза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151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Всё пройдет, как с белых яблонь дым.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метафора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151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Золотою лягушкой луна распласталась на тихой воде.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гипербола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34812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1124744"/>
            <a:ext cx="741682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«Найдите перифраз, соответствующий указанным существительным. Укажите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соответствие при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помощи стрелок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Япония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закат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человеческой жизни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животные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красная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планета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Петербург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братья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наши меньшие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Марс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город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Неве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лев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черное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золото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Пушкин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царь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зверей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верблюд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солнце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русской поэзии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нефть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страна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восходящего солнца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старость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корабль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пустыни</a:t>
            </a:r>
          </a:p>
        </p:txBody>
      </p:sp>
    </p:spTree>
    <p:extLst>
      <p:ext uri="{BB962C8B-B14F-4D97-AF65-F5344CB8AC3E}">
        <p14:creationId xmlns:p14="http://schemas.microsoft.com/office/powerpoint/2010/main" val="3651281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55912" y="692696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/>
              <a:t>	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</a:t>
            </a:r>
            <a:endParaRPr lang="ru-RU" sz="2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Выбрать наиболее подходящий вариант подписи к фотографии». </a:t>
            </a:r>
          </a:p>
        </p:txBody>
      </p:sp>
      <p:pic>
        <p:nvPicPr>
          <p:cNvPr id="3" name="Рисунок 2" descr="Смешные стоп-кадры с животными (186 фото)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535285"/>
            <a:ext cx="5256584" cy="38727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6012159" y="2763500"/>
            <a:ext cx="273630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Варианты названия:</a:t>
            </a:r>
          </a:p>
          <a:p>
            <a:pPr algn="ctr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«Кот»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«Отважный кот»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«Кот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наш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любимец»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«Кот-охотник»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«Смелый боксёр»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54518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548679"/>
            <a:ext cx="8424936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«Создайте небольшой текст, основанный на метафорическом переносе «Город – огромное чудовище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algn="ctr"/>
            <a:endParaRPr lang="ru-RU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Издали город кажется огромной челюстью, с неровными, черными ____. Он ______ в небо тучами дыма и ____, как обжора, страдающий ожирением. Войдя в него, чувствуешь, что попал в ___ из камня и железа, который проглотил несколько миллионов людей и растирает, ____ их. Улица – скользкое, алчное _____, по нему куда-то вглубь плывут темные _____ пищи города – живые люди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Возможный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 ответа: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 – огромное чудовище. Издали город кажется огромной челюстью, с неровными, черными зубьями тёмных крыш домов. Он плюёт в небо тучами дыма и отдыхивается, как обжора, страдающий ожирением. Войдя в него, чувствуешь, что попал в желудок огромного чудовища, который проглотил несколько миллионов людей и растирает, пережёвывает их. Улица – скользкое, алчное течение, по нему куда-то вглубь плывут темные куски пищи города – живые люди.</a:t>
            </a:r>
          </a:p>
          <a:p>
            <a:pPr algn="just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11637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7016" y="476672"/>
            <a:ext cx="8677472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«Создайте небольшой текст, основанный на метафорическом переносе «Предательница-судьба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 долго  ждал  жалкую  ________  судьбы,  ждал  ее,  когда  меня  ________  зимние  метели,  когда  меня  _________  летний  зной,  ждал,  когда  холодная тьма ________ меня своими грязными лапами, я ждал, когда был молод, ждал, когда меня _________ старость. И только теперь, когда жизнь моя кончилась, когда смерть___________________________, я понял, что меня обманули те, кому я верил,  что  меня  не  услышали те,  кого  я  звал.  Что  ж,  я  ухожу  от  вас  в  свое __________________, туда, где нет вашего гнусного вранья. </a:t>
            </a:r>
          </a:p>
          <a:p>
            <a:pPr algn="just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Возможный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 ответа: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 долго  ждал  жалкую  милостыню  судьбы,  ждал  ее,  когда  меня хлестали  зимние  метели,  когда  меня  сжигал  летний  зной,  ждал,  когда  холодная тьма душила меня своими грязными лапами, , я ждал, когда был молод, ждал, когда меня скрутила в бараний рог  старость. И только теперь, когда жизнь моя кончилась, когда смерть распахнула двери преисподней, я понял, что меня обманули те, кому я верил,  что  меня  не  услышали те,  кого  я  звал.  Что  ж,  я  ухожу  от  вас  в  свое вечное плавание, туда, где нет вашего гнусного вранья. 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73660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764704"/>
            <a:ext cx="74888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уроках родного русского языка может быть очень полезной для подготовки к итоговой аттестации.</a:t>
            </a:r>
          </a:p>
        </p:txBody>
      </p:sp>
      <p:pic>
        <p:nvPicPr>
          <p:cNvPr id="10242" name="Picture 2" descr="https://edu.pkgo.ru/sites/default/files/2020-02/d034c79fee511962cd5468809691da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073028"/>
            <a:ext cx="5904656" cy="3642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42016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340767"/>
            <a:ext cx="511256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Когда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10-11 классах начинается непосредственная подготовка к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ЕГЭ, повторение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отработанных в средних классах тем по лексике или грамматике становится менее напряженным и более продуктивным, так как оно выходит на уровень систематизации и обобщения тех знаний и умений, которые были приобретены на уроках родного русского языка.</a:t>
            </a:r>
          </a:p>
        </p:txBody>
      </p:sp>
      <p:pic>
        <p:nvPicPr>
          <p:cNvPr id="1026" name="Picture 2" descr="https://cdn3.static1-sima-land.com/items/6052876/0/700.jpg?v=162220015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772816"/>
            <a:ext cx="3168352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315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39105" y="908720"/>
            <a:ext cx="744421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873" y="2204864"/>
            <a:ext cx="6120679" cy="4304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27965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980728"/>
            <a:ext cx="82809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Уроки родного русского языка дают возможность детально работать с паронимами. </a:t>
            </a:r>
          </a:p>
        </p:txBody>
      </p:sp>
      <p:sp>
        <p:nvSpPr>
          <p:cNvPr id="3" name="AutoShape 2" descr="https://ds02.infourok.ru/uploads/ex/1011/000553b8-c332f7e6/img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2" name="Picture 4" descr="https://ds02.infourok.ru/uploads/ex/1011/000553b8-c332f7e6/img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924944"/>
            <a:ext cx="4968553" cy="3726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511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76672"/>
            <a:ext cx="835292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</a:t>
            </a:r>
          </a:p>
          <a:p>
            <a:pPr algn="ctr"/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Составь словосочетание, </a:t>
            </a:r>
            <a:endParaRPr lang="ru-RU" sz="32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верно 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употребив пароним» 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Мой (адресант, адресат).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Концертный  (абонемент, абонент).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(Экономика, экономия) времени.</a:t>
            </a:r>
          </a:p>
        </p:txBody>
      </p:sp>
      <p:pic>
        <p:nvPicPr>
          <p:cNvPr id="4098" name="Picture 2" descr="https://24smi.org/public/media/resize/800x-/2017/8/14/01_iwPN36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523660"/>
            <a:ext cx="4968552" cy="3199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848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836712"/>
            <a:ext cx="84969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Уже в средних классах </a:t>
            </a: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постепенно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знакомимся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</a:p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словариком паронимов с сайта ФИПИ.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852936"/>
            <a:ext cx="5544615" cy="3774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78972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71600" y="1052736"/>
            <a:ext cx="7272808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	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</a:t>
            </a:r>
            <a:endParaRPr lang="ru-RU" sz="2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Найди неверно сформулированное лексическое значение паронима» </a:t>
            </a:r>
            <a:endParaRPr lang="ru-RU" sz="2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благотворительный – имеющий целью оказание материальной помощи нуждающимся.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благотворный - полезный, оказывающий хорошее действие.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в) осудить – приговорить к какому-либо наказанию, вынести осудительный приговор, обвинить;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г) обсудить – выразить неодобрение кому-либо, признать неправильным.</a:t>
            </a:r>
          </a:p>
        </p:txBody>
      </p:sp>
    </p:spTree>
    <p:extLst>
      <p:ext uri="{BB962C8B-B14F-4D97-AF65-F5344CB8AC3E}">
        <p14:creationId xmlns:p14="http://schemas.microsoft.com/office/powerpoint/2010/main" val="3797857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76672"/>
            <a:ext cx="828092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	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</a:t>
            </a:r>
            <a:endParaRPr lang="ru-RU" sz="2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Найди ошибку и исправь ее» </a:t>
            </a:r>
            <a:endParaRPr lang="ru-RU" sz="2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Этот человек был полный невежа в вопросах искусства (невежда). 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быстро одел шапку и пальто и вышел из дома (надел)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Человека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нужно судить не по словам, а его проступкам (поступкам).</a:t>
            </a:r>
          </a:p>
        </p:txBody>
      </p:sp>
      <p:pic>
        <p:nvPicPr>
          <p:cNvPr id="3074" name="Picture 2" descr="https://avatars.mds.yandex.net/get-zen_doc/245342/pub_5c05b6de5e1f090450a7629d_5c05bef1fb52cb0410fbf8bb/scale_12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149080"/>
            <a:ext cx="3462534" cy="2437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9356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797511"/>
            <a:ext cx="80648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Еще одно направление лексической работы – это работа с фразеологизмами</a:t>
            </a:r>
          </a:p>
        </p:txBody>
      </p:sp>
      <p:pic>
        <p:nvPicPr>
          <p:cNvPr id="5126" name="Picture 6" descr="https://placepic.ru/wp-content/uploads/2021/08/21-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128" y="2681536"/>
            <a:ext cx="6948264" cy="3861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1481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340768"/>
            <a:ext cx="842493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	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</a:t>
            </a:r>
            <a:endParaRPr lang="ru-RU" sz="32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Отремонтируй сломанный фразеологизм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algn="ctr"/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ты развел бурю в чашке воды? (в стакане)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вывели лжеца на гладкую воду (на чистую)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Было голодно, скоро пришлось положить зубы на стол (на полку)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Отец держал детей в грязном теле (в  черном)</a:t>
            </a:r>
          </a:p>
        </p:txBody>
      </p:sp>
    </p:spTree>
    <p:extLst>
      <p:ext uri="{BB962C8B-B14F-4D97-AF65-F5344CB8AC3E}">
        <p14:creationId xmlns:p14="http://schemas.microsoft.com/office/powerpoint/2010/main" val="3675763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114</TotalTime>
  <Words>765</Words>
  <Application>Microsoft Office PowerPoint</Application>
  <PresentationFormat>Экран (4:3)</PresentationFormat>
  <Paragraphs>94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Волна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12</cp:revision>
  <dcterms:created xsi:type="dcterms:W3CDTF">2021-11-07T10:04:27Z</dcterms:created>
  <dcterms:modified xsi:type="dcterms:W3CDTF">2021-11-07T13:34:28Z</dcterms:modified>
</cp:coreProperties>
</file>